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Old Standard TT"/>
      <p:regular r:id="rId14"/>
      <p:bold r:id="rId15"/>
      <p: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1BE78F-E960-48AF-8AEB-AD2E8B2325EC}">
  <a:tblStyle styleId="{E71BE78F-E960-48AF-8AEB-AD2E8B2325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OldStandardTT-bold.fntdata"/><Relationship Id="rId14" Type="http://schemas.openxmlformats.org/officeDocument/2006/relationships/font" Target="fonts/OldStandardTT-regular.fntdata"/><Relationship Id="rId16" Type="http://schemas.openxmlformats.org/officeDocument/2006/relationships/font" Target="fonts/OldStandardT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9762282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9762282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7622824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7622824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97622824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97622824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97622824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97622824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7622824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7622824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97622824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97622824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6.gif"/><Relationship Id="rId11" Type="http://schemas.openxmlformats.org/officeDocument/2006/relationships/image" Target="../media/image10.gif"/><Relationship Id="rId10" Type="http://schemas.openxmlformats.org/officeDocument/2006/relationships/image" Target="../media/image20.gif"/><Relationship Id="rId9" Type="http://schemas.openxmlformats.org/officeDocument/2006/relationships/image" Target="../media/image2.gif"/><Relationship Id="rId5" Type="http://schemas.openxmlformats.org/officeDocument/2006/relationships/image" Target="../media/image1.gif"/><Relationship Id="rId6" Type="http://schemas.openxmlformats.org/officeDocument/2006/relationships/image" Target="../media/image8.gif"/><Relationship Id="rId7" Type="http://schemas.openxmlformats.org/officeDocument/2006/relationships/image" Target="../media/image3.gif"/><Relationship Id="rId8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11" Type="http://schemas.openxmlformats.org/officeDocument/2006/relationships/image" Target="../media/image5.gif"/><Relationship Id="rId10" Type="http://schemas.openxmlformats.org/officeDocument/2006/relationships/image" Target="../media/image16.gif"/><Relationship Id="rId9" Type="http://schemas.openxmlformats.org/officeDocument/2006/relationships/image" Target="../media/image14.gif"/><Relationship Id="rId5" Type="http://schemas.openxmlformats.org/officeDocument/2006/relationships/image" Target="../media/image12.gif"/><Relationship Id="rId6" Type="http://schemas.openxmlformats.org/officeDocument/2006/relationships/image" Target="../media/image7.gif"/><Relationship Id="rId7" Type="http://schemas.openxmlformats.org/officeDocument/2006/relationships/image" Target="../media/image9.gif"/><Relationship Id="rId8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15.gif"/><Relationship Id="rId11" Type="http://schemas.openxmlformats.org/officeDocument/2006/relationships/image" Target="../media/image25.gif"/><Relationship Id="rId10" Type="http://schemas.openxmlformats.org/officeDocument/2006/relationships/image" Target="../media/image26.gif"/><Relationship Id="rId9" Type="http://schemas.openxmlformats.org/officeDocument/2006/relationships/image" Target="../media/image24.gif"/><Relationship Id="rId5" Type="http://schemas.openxmlformats.org/officeDocument/2006/relationships/image" Target="../media/image21.gif"/><Relationship Id="rId6" Type="http://schemas.openxmlformats.org/officeDocument/2006/relationships/image" Target="../media/image27.gif"/><Relationship Id="rId7" Type="http://schemas.openxmlformats.org/officeDocument/2006/relationships/image" Target="../media/image22.gif"/><Relationship Id="rId8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35750" y="1893300"/>
            <a:ext cx="85080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of Actor-Critic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And Variants - Results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CartPole - V0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25"/>
            <a:ext cx="4422600" cy="29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Observation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Type: Box(4)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558475" y="224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{E71BE78F-E960-48AF-8AEB-AD2E8B2325EC}</a:tableStyleId>
              </a:tblPr>
              <a:tblGrid>
                <a:gridCol w="646625"/>
                <a:gridCol w="1356400"/>
                <a:gridCol w="1069400"/>
                <a:gridCol w="1024100"/>
              </a:tblGrid>
              <a:tr h="34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Num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Observation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Min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Max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Cart Position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-2.4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2.4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Cart Velocity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Inf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Pole Angle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~ -41.8°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~ 41.8°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Pole Velocity At Tip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Inf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p14"/>
          <p:cNvSpPr txBox="1"/>
          <p:nvPr/>
        </p:nvSpPr>
        <p:spPr>
          <a:xfrm>
            <a:off x="5090275" y="1171625"/>
            <a:ext cx="387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Actions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Type: Discrete(2)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69" name="Google Shape;69;p14"/>
          <p:cNvGraphicFramePr/>
          <p:nvPr/>
        </p:nvGraphicFramePr>
        <p:xfrm>
          <a:off x="5531125" y="24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{E71BE78F-E960-48AF-8AEB-AD2E8B2325EC}</a:tableStyleId>
              </a:tblPr>
              <a:tblGrid>
                <a:gridCol w="741625"/>
                <a:gridCol w="1773875"/>
              </a:tblGrid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</a:rPr>
                        <a:t>Num</a:t>
                      </a:r>
                      <a:endParaRPr b="1"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</a:rPr>
                        <a:t>Action</a:t>
                      </a:r>
                      <a:endParaRPr b="1"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Push cart to the left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Push cart to the right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-12" y="9875"/>
            <a:ext cx="8539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Reinforce-Baseline	     	A2C					   Konda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425" y="608950"/>
            <a:ext cx="2147150" cy="14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425" y="2144863"/>
            <a:ext cx="2147150" cy="14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437" y="3680800"/>
            <a:ext cx="2147138" cy="14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250" y="3680800"/>
            <a:ext cx="2147147" cy="14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250" y="2144875"/>
            <a:ext cx="2147150" cy="143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250" y="608925"/>
            <a:ext cx="2147150" cy="143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5550" y="3680793"/>
            <a:ext cx="2147125" cy="143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25525" y="608925"/>
            <a:ext cx="2147184" cy="14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5550" y="2144875"/>
            <a:ext cx="2147138" cy="14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Acrobot - V1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058225"/>
            <a:ext cx="442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Observation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Type: Box(6)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558475" y="207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{E71BE78F-E960-48AF-8AEB-AD2E8B2325EC}</a:tableStyleId>
              </a:tblPr>
              <a:tblGrid>
                <a:gridCol w="646625"/>
                <a:gridCol w="1356400"/>
                <a:gridCol w="1069400"/>
                <a:gridCol w="1024100"/>
              </a:tblGrid>
              <a:tr h="36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Num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Observation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Min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Max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cos(theta1)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sin(theta1)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cos(theta2)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sin(theta2)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thetadot1(angular velocity)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-4𝜋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4𝜋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thetadot2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-9𝜋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9𝜋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6"/>
          <p:cNvSpPr txBox="1"/>
          <p:nvPr/>
        </p:nvSpPr>
        <p:spPr>
          <a:xfrm>
            <a:off x="5090275" y="1171625"/>
            <a:ext cx="387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Actions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Type: Discrete(3)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92" name="Google Shape;92;p16"/>
          <p:cNvGraphicFramePr/>
          <p:nvPr/>
        </p:nvGraphicFramePr>
        <p:xfrm>
          <a:off x="5531125" y="24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{E71BE78F-E960-48AF-8AEB-AD2E8B2325EC}</a:tableStyleId>
              </a:tblPr>
              <a:tblGrid>
                <a:gridCol w="741625"/>
                <a:gridCol w="1773875"/>
              </a:tblGrid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</a:rPr>
                        <a:t>Num</a:t>
                      </a:r>
                      <a:endParaRPr b="1"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</a:rPr>
                        <a:t>Action</a:t>
                      </a:r>
                      <a:endParaRPr b="1"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+1 torque on the joint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0 torque on the joint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2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-1 torque on the joint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0" y="623075"/>
            <a:ext cx="1519525" cy="15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-12" y="9875"/>
            <a:ext cx="8539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Reinforce-Baseline	     	Q					   A2C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38" y="2142600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50" y="3662125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0250" y="623075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0250" y="2142600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0250" y="3662125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4875" y="623075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4875" y="2142600"/>
            <a:ext cx="1519525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34875" y="3662125"/>
            <a:ext cx="1519525" cy="15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259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LunarLander - V2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840125"/>
            <a:ext cx="442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Type: Box(8)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" name="Google Shape;113;p18"/>
          <p:cNvGraphicFramePr/>
          <p:nvPr/>
        </p:nvGraphicFramePr>
        <p:xfrm>
          <a:off x="311700" y="157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{E71BE78F-E960-48AF-8AEB-AD2E8B2325EC}</a:tableStyleId>
              </a:tblPr>
              <a:tblGrid>
                <a:gridCol w="730550"/>
                <a:gridCol w="1532425"/>
                <a:gridCol w="1237050"/>
                <a:gridCol w="1128175"/>
              </a:tblGrid>
              <a:tr h="329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Num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Observation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Min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Max</a:t>
                      </a:r>
                      <a:endParaRPr b="1"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Horizontal Position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Vertical Position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Horizontal Velocity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Vertical Velocity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Angle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Angular Velocity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Left Leg Contact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</a:t>
                      </a:r>
                      <a:endParaRPr sz="1200">
                        <a:solidFill>
                          <a:srgbClr val="24292E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Right Leg Contact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+inf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0" marB="0" marR="0" marL="0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p18"/>
          <p:cNvSpPr txBox="1"/>
          <p:nvPr/>
        </p:nvSpPr>
        <p:spPr>
          <a:xfrm>
            <a:off x="5090275" y="1171625"/>
            <a:ext cx="387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Actions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Type: Discrete(4)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5531125" y="24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{E71BE78F-E960-48AF-8AEB-AD2E8B2325EC}</a:tableStyleId>
              </a:tblPr>
              <a:tblGrid>
                <a:gridCol w="741625"/>
                <a:gridCol w="1773875"/>
              </a:tblGrid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</a:rPr>
                        <a:t>Num</a:t>
                      </a:r>
                      <a:endParaRPr b="1"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</a:rPr>
                        <a:t>Action</a:t>
                      </a:r>
                      <a:endParaRPr b="1"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Main Engine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1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Right Engine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2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Left Engine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3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</a:rPr>
                        <a:t>Do Nothing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-12" y="9875"/>
            <a:ext cx="8539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Reinforce-Baseline	     	A2C					   Konda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00" y="623075"/>
            <a:ext cx="2180625" cy="1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10" y="2208600"/>
            <a:ext cx="2180615" cy="1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00" y="3662350"/>
            <a:ext cx="2180625" cy="1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413" y="3728200"/>
            <a:ext cx="2180625" cy="1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425" y="688959"/>
            <a:ext cx="2180625" cy="145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9421" y="2208570"/>
            <a:ext cx="2180625" cy="145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546" y="3662344"/>
            <a:ext cx="2180625" cy="145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5546" y="623075"/>
            <a:ext cx="2180616" cy="1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5550" y="2142713"/>
            <a:ext cx="2180625" cy="14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